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25/02/2018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79512" y="332656"/>
          <a:ext cx="7992888" cy="6075946"/>
        </p:xfrm>
        <a:graphic>
          <a:graphicData uri="http://schemas.openxmlformats.org/drawingml/2006/table">
            <a:tbl>
              <a:tblPr/>
              <a:tblGrid>
                <a:gridCol w="4320480"/>
                <a:gridCol w="576064"/>
                <a:gridCol w="3096344"/>
              </a:tblGrid>
              <a:tr h="325480">
                <a:tc>
                  <a:txBody>
                    <a:bodyPr/>
                    <a:lstStyle/>
                    <a:p>
                      <a:pPr marL="634365" indent="-405765" algn="ctr">
                        <a:spcAft>
                          <a:spcPts val="0"/>
                        </a:spcAft>
                        <a:tabLst>
                          <a:tab pos="630555" algn="l"/>
                          <a:tab pos="6031230" algn="r"/>
                        </a:tabLs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Arial"/>
                        </a:rPr>
                        <a:t>INDICATORI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>
                          <a:latin typeface="Verdana"/>
                          <a:ea typeface="Times New Roman"/>
                          <a:cs typeface="Times New Roman"/>
                        </a:rPr>
                        <a:t>LIVELLI</a:t>
                      </a:r>
                      <a:endParaRPr lang="it-IT" sz="11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LIVELLO RILEVATO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46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31230" algn="r"/>
                        </a:tabLs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Arial"/>
                        </a:rPr>
                        <a:t>CONOSCENZA DEI CONTENUTI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Decisamente carente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Lacunosa con fraintendimenti e/o errori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Frammentaria, superficiale, non del tutto chiara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Abbastanza chiara, almeno nelle sue strutture fondamentali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Chiara </a:t>
                      </a: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e </a:t>
                      </a: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completa</a:t>
                      </a: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b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Chiara</a:t>
                      </a:r>
                      <a:r>
                        <a:rPr lang="it-IT" sz="1200" b="0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, completa ed approfondita</a:t>
                      </a:r>
                      <a:endParaRPr lang="it-IT" sz="1200" b="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800" dirty="0"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1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2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3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4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6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900" dirty="0" smtClean="0">
                          <a:latin typeface="Arial"/>
                          <a:ea typeface="Times New Roman"/>
                          <a:cs typeface="Times New Roman"/>
                        </a:rPr>
                        <a:t>1 domanda            2                 3             4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it-IT" sz="11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Arial"/>
                          <a:ea typeface="Times New Roman"/>
                          <a:cs typeface="Times New Roman"/>
                        </a:rPr>
                        <a:t>…./60       .../  </a:t>
                      </a:r>
                      <a:r>
                        <a:rPr lang="it-IT" sz="1100" dirty="0" err="1" smtClean="0">
                          <a:latin typeface="Arial"/>
                          <a:ea typeface="Times New Roman"/>
                          <a:cs typeface="Times New Roman"/>
                        </a:rPr>
                        <a:t>60</a:t>
                      </a:r>
                      <a:r>
                        <a:rPr lang="it-IT" sz="1100" dirty="0" smtClean="0">
                          <a:latin typeface="Arial"/>
                          <a:ea typeface="Times New Roman"/>
                          <a:cs typeface="Times New Roman"/>
                        </a:rPr>
                        <a:t>        …../60      …./60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6031230" algn="r"/>
                        </a:tabLst>
                      </a:pPr>
                      <a:endParaRPr lang="it-IT" sz="800" dirty="0">
                        <a:latin typeface="Verdana"/>
                        <a:ea typeface="Times New Roman"/>
                        <a:cs typeface="Arial"/>
                      </a:endParaRPr>
                    </a:p>
                    <a:p>
                      <a:pPr marL="228600">
                        <a:spcAft>
                          <a:spcPts val="0"/>
                        </a:spcAft>
                        <a:tabLst>
                          <a:tab pos="6031230" algn="r"/>
                        </a:tabLs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Arial"/>
                        </a:rPr>
                        <a:t>PADRONANZA</a:t>
                      </a:r>
                      <a:r>
                        <a:rPr lang="it-IT" sz="800" baseline="0" dirty="0" smtClean="0">
                          <a:latin typeface="Verdana"/>
                          <a:ea typeface="Times New Roman"/>
                          <a:cs typeface="Arial"/>
                        </a:rPr>
                        <a:t> DELLA LINGUA E DEL LESSICO SPECIFICO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Linguaggio</a:t>
                      </a:r>
                      <a:r>
                        <a:rPr lang="it-IT" sz="1200" baseline="0" dirty="0" smtClean="0">
                          <a:latin typeface="Verdana"/>
                          <a:ea typeface="Times New Roman"/>
                          <a:cs typeface="Arial"/>
                        </a:rPr>
                        <a:t> specifico n</a:t>
                      </a: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on conosciuto, gravi</a:t>
                      </a:r>
                      <a:r>
                        <a:rPr lang="it-IT" sz="1200" baseline="0" dirty="0" smtClean="0">
                          <a:latin typeface="Verdana"/>
                          <a:ea typeface="Times New Roman"/>
                          <a:cs typeface="Arial"/>
                        </a:rPr>
                        <a:t> errori morfosintattici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Linguaggio specifico</a:t>
                      </a:r>
                      <a:r>
                        <a:rPr lang="it-IT" sz="1200" baseline="0" dirty="0" smtClean="0">
                          <a:latin typeface="Verdana"/>
                          <a:ea typeface="Times New Roman"/>
                          <a:cs typeface="Arial"/>
                        </a:rPr>
                        <a:t> a</a:t>
                      </a: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pprossimativo, diffusi</a:t>
                      </a:r>
                      <a:r>
                        <a:rPr lang="it-IT" sz="1200" baseline="0" dirty="0" smtClean="0">
                          <a:latin typeface="Verdana"/>
                          <a:ea typeface="Times New Roman"/>
                          <a:cs typeface="Arial"/>
                        </a:rPr>
                        <a:t> ma non gravi errori morfosintattici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6031230" algn="r"/>
                        </a:tabLst>
                        <a:defRPr/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Linguaggio specifico limitato ,</a:t>
                      </a:r>
                      <a:r>
                        <a:rPr lang="it-IT" sz="1200" baseline="0" dirty="0" smtClean="0">
                          <a:latin typeface="Verdana"/>
                          <a:ea typeface="Times New Roman"/>
                          <a:cs typeface="Arial"/>
                        </a:rPr>
                        <a:t> sporadici errori </a:t>
                      </a:r>
                      <a:endParaRPr lang="it-IT" sz="1200" dirty="0" smtClean="0">
                        <a:latin typeface="Verdana"/>
                        <a:ea typeface="Times New Roman"/>
                        <a:cs typeface="Arial"/>
                      </a:endParaRPr>
                    </a:p>
                    <a:p>
                      <a:pPr marL="4572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6031230" algn="r"/>
                        </a:tabLst>
                        <a:defRPr/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Linguaggio specifico sufficiente</a:t>
                      </a:r>
                      <a:r>
                        <a:rPr lang="it-IT" sz="1200" baseline="0" dirty="0" smtClean="0">
                          <a:latin typeface="Verdana"/>
                          <a:ea typeface="Times New Roman"/>
                          <a:cs typeface="Arial"/>
                        </a:rPr>
                        <a:t> , elaborato </a:t>
                      </a: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corretto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Linguaggio specifico adeguato, sintassi e ortografia corretta 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800" dirty="0" smtClean="0"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0,5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1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1,5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2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it-IT" sz="800" dirty="0" smtClean="0"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it-IT" sz="800" dirty="0" smtClean="0">
                        <a:latin typeface="Verdana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900" dirty="0" err="1" smtClean="0">
                          <a:latin typeface="Verdana"/>
                          <a:ea typeface="Times New Roman"/>
                          <a:cs typeface="Times New Roman"/>
                        </a:rPr>
                        <a:t>……</a:t>
                      </a:r>
                      <a:r>
                        <a:rPr lang="it-IT" sz="900" dirty="0" smtClean="0">
                          <a:latin typeface="Verdana"/>
                          <a:ea typeface="Times New Roman"/>
                          <a:cs typeface="Times New Roman"/>
                        </a:rPr>
                        <a:t>./20       …../20          …/</a:t>
                      </a:r>
                      <a:r>
                        <a:rPr lang="it-IT" sz="900" baseline="0" dirty="0" smtClean="0">
                          <a:latin typeface="Verdana"/>
                          <a:ea typeface="Times New Roman"/>
                          <a:cs typeface="Times New Roman"/>
                        </a:rPr>
                        <a:t> 20       …/ 20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3869"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  <a:tabLst>
                          <a:tab pos="6031230" algn="r"/>
                        </a:tabLs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Arial"/>
                        </a:rPr>
                        <a:t>CAPACITA</a:t>
                      </a:r>
                      <a:r>
                        <a:rPr lang="it-IT" sz="800" dirty="0">
                          <a:latin typeface="Verdana"/>
                          <a:ea typeface="Times New Roman"/>
                          <a:cs typeface="Arial"/>
                        </a:rPr>
                        <a:t>’ </a:t>
                      </a:r>
                      <a:r>
                        <a:rPr lang="it-IT" sz="800" dirty="0" err="1">
                          <a:latin typeface="Verdana"/>
                          <a:ea typeface="Times New Roman"/>
                          <a:cs typeface="Arial"/>
                        </a:rPr>
                        <a:t>DI</a:t>
                      </a:r>
                      <a:r>
                        <a:rPr lang="it-IT" sz="800" dirty="0">
                          <a:latin typeface="Verdana"/>
                          <a:ea typeface="Times New Roman"/>
                          <a:cs typeface="Arial"/>
                        </a:rPr>
                        <a:t> ARGOMENTAZIONE E RIELABORAZIONE PERSONALE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Discorsi disarticolati e privi di autonomia di giudizi. Esposizione mnemonica. 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Discorso sufficientemente consequenziale. Valutazioni semplici ma autonome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6031230" algn="r"/>
                        </a:tabLst>
                      </a:pPr>
                      <a:r>
                        <a:rPr lang="it-IT" sz="1200" dirty="0">
                          <a:latin typeface="Verdana"/>
                          <a:ea typeface="Times New Roman"/>
                          <a:cs typeface="Arial"/>
                        </a:rPr>
                        <a:t>Corretto sviluppo longitudinale del discorso. Autonomia di </a:t>
                      </a: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giudizio e </a:t>
                      </a:r>
                    </a:p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031230" algn="r"/>
                        </a:tabLst>
                      </a:pPr>
                      <a:r>
                        <a:rPr lang="it-IT" sz="1200" dirty="0" smtClean="0">
                          <a:latin typeface="Verdana"/>
                          <a:ea typeface="Times New Roman"/>
                          <a:cs typeface="Arial"/>
                        </a:rPr>
                        <a:t>capacità di motivarlo</a:t>
                      </a:r>
                      <a:endParaRPr lang="it-IT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O,5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>
                          <a:latin typeface="Verdana"/>
                          <a:ea typeface="Times New Roman"/>
                          <a:cs typeface="Times New Roman"/>
                        </a:rPr>
                        <a:t>1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800" dirty="0" smtClean="0">
                          <a:latin typeface="Verdana"/>
                          <a:ea typeface="Times New Roman"/>
                          <a:cs typeface="Times New Roman"/>
                        </a:rPr>
                        <a:t>2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dirty="0" smtClean="0">
                          <a:latin typeface="Verdana"/>
                          <a:ea typeface="Times New Roman"/>
                          <a:cs typeface="Times New Roman"/>
                        </a:rPr>
                        <a:t>…..</a:t>
                      </a:r>
                      <a:r>
                        <a:rPr lang="it-IT" sz="900" baseline="0" dirty="0" smtClean="0">
                          <a:latin typeface="Verdana"/>
                          <a:ea typeface="Times New Roman"/>
                          <a:cs typeface="Times New Roman"/>
                        </a:rPr>
                        <a:t> /</a:t>
                      </a:r>
                      <a:r>
                        <a:rPr lang="it-IT" sz="900" dirty="0" smtClean="0">
                          <a:latin typeface="Verdana"/>
                          <a:ea typeface="Times New Roman"/>
                          <a:cs typeface="Times New Roman"/>
                        </a:rPr>
                        <a:t>20       …../20        …/</a:t>
                      </a:r>
                      <a:r>
                        <a:rPr lang="it-IT" sz="900" baseline="0" dirty="0" smtClean="0">
                          <a:latin typeface="Verdana"/>
                          <a:ea typeface="Times New Roman"/>
                          <a:cs typeface="Times New Roman"/>
                        </a:rPr>
                        <a:t> 20          …/ 20</a:t>
                      </a:r>
                      <a:endParaRPr lang="it-IT" sz="900" dirty="0" smtClean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446">
                <a:tc>
                  <a:txBody>
                    <a:bodyPr/>
                    <a:lstStyle/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031230" algn="r"/>
                        </a:tabLst>
                      </a:pPr>
                      <a:r>
                        <a:rPr lang="it-IT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VALUTAZIONE</a:t>
                      </a: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Arial"/>
                          <a:ea typeface="Times New Roman"/>
                          <a:cs typeface="Times New Roman"/>
                        </a:rPr>
                        <a:t>…./</a:t>
                      </a:r>
                      <a:r>
                        <a:rPr lang="it-IT" sz="1100" baseline="0" dirty="0" smtClean="0">
                          <a:latin typeface="Arial"/>
                          <a:ea typeface="Times New Roman"/>
                          <a:cs typeface="Times New Roman"/>
                        </a:rPr>
                        <a:t> 100        …../100     …/100      …./100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437">
                <a:tc>
                  <a:txBody>
                    <a:bodyPr/>
                    <a:lstStyle/>
                    <a:p>
                      <a:pPr marL="4572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6031230" algn="r"/>
                        </a:tabLst>
                        <a:defRPr/>
                      </a:pPr>
                      <a:r>
                        <a:rPr lang="it-IT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VALUTAZIONE</a:t>
                      </a:r>
                      <a:r>
                        <a:rPr lang="it-IT" sz="10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it-IT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FINALE</a:t>
                      </a:r>
                      <a:endParaRPr lang="it-IT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Arial"/>
                          <a:ea typeface="Times New Roman"/>
                          <a:cs typeface="Times New Roman"/>
                        </a:rPr>
                        <a:t>                     …../400</a:t>
                      </a: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437">
                <a:tc>
                  <a:txBody>
                    <a:bodyPr/>
                    <a:lstStyle/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031230" algn="r"/>
                        </a:tabLst>
                      </a:pP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437">
                <a:tc>
                  <a:txBody>
                    <a:bodyPr/>
                    <a:lstStyle/>
                    <a:p>
                      <a:pPr marL="457200" indent="-22860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6031230" algn="r"/>
                        </a:tabLst>
                      </a:pPr>
                      <a:endParaRPr lang="it-IT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it-IT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181</Words>
  <Application>Microsoft Office PowerPoint</Application>
  <PresentationFormat>Presentazione su schermo (4:3)</PresentationFormat>
  <Paragraphs>49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Ezio</dc:creator>
  <cp:lastModifiedBy>Ezio</cp:lastModifiedBy>
  <cp:revision>2</cp:revision>
  <dcterms:created xsi:type="dcterms:W3CDTF">2018-02-25T16:14:36Z</dcterms:created>
  <dcterms:modified xsi:type="dcterms:W3CDTF">2018-02-25T16:17:39Z</dcterms:modified>
</cp:coreProperties>
</file>